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66" d="100"/>
          <a:sy n="166" d="100"/>
        </p:scale>
        <p:origin x="-72" y="19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FAAFB-F67E-445D-B079-AF6BC3956FA1}" type="datetimeFigureOut">
              <a:rPr lang="nb-NO" smtClean="0"/>
              <a:t>19.06.2017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EE793-C490-48CF-A195-A8982C6FB6F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80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1600" y="2468894"/>
            <a:ext cx="6408712" cy="1344149"/>
          </a:xfrm>
        </p:spPr>
        <p:txBody>
          <a:bodyPr lIns="0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nb-NO" dirty="0" smtClean="0"/>
              <a:t>Forside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71600" y="6356351"/>
            <a:ext cx="1619200" cy="365125"/>
          </a:xfrm>
          <a:prstGeom prst="rect">
            <a:avLst/>
          </a:prstGeom>
        </p:spPr>
        <p:txBody>
          <a:bodyPr/>
          <a:lstStyle/>
          <a:p>
            <a:fld id="{5531909C-CF07-4F2D-8A44-4067B8E1C73A}" type="datetime1">
              <a:rPr lang="nb-NO" smtClean="0"/>
              <a:t>19.06.2017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699792" y="6356351"/>
            <a:ext cx="5328592" cy="365125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172400" y="6356351"/>
            <a:ext cx="720080" cy="365125"/>
          </a:xfrm>
          <a:prstGeom prst="rect">
            <a:avLst/>
          </a:prstGeom>
        </p:spPr>
        <p:txBody>
          <a:bodyPr/>
          <a:lstStyle/>
          <a:p>
            <a:fld id="{A67513C0-5F9E-431D-A218-42A3D8B9E734}" type="slidenum">
              <a:rPr lang="nb-NO" smtClean="0"/>
              <a:t>‹#›</a:t>
            </a:fld>
            <a:endParaRPr lang="nb-NO"/>
          </a:p>
        </p:txBody>
      </p:sp>
      <p:sp>
        <p:nvSpPr>
          <p:cNvPr id="6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600" y="3813043"/>
            <a:ext cx="6408712" cy="1536171"/>
          </a:xfrm>
        </p:spPr>
        <p:txBody>
          <a:bodyPr lIns="0"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419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9" name="Plassholder for dato 2"/>
          <p:cNvSpPr>
            <a:spLocks noGrp="1"/>
          </p:cNvSpPr>
          <p:nvPr>
            <p:ph type="dt" sz="half" idx="2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0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807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dato 2"/>
          <p:cNvSpPr>
            <a:spLocks noGrp="1"/>
          </p:cNvSpPr>
          <p:nvPr>
            <p:ph type="dt" sz="half" idx="2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2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520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2" y="908720"/>
            <a:ext cx="3008313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2" y="1737921"/>
            <a:ext cx="3008313" cy="43882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2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0729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908720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2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56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dato 2"/>
          <p:cNvSpPr>
            <a:spLocks noGrp="1"/>
          </p:cNvSpPr>
          <p:nvPr>
            <p:ph type="dt" sz="half" idx="2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1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861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316416" y="836712"/>
            <a:ext cx="576064" cy="5289452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1520" y="836712"/>
            <a:ext cx="7920880" cy="528945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Plassholder for dato 2"/>
          <p:cNvSpPr>
            <a:spLocks noGrp="1"/>
          </p:cNvSpPr>
          <p:nvPr>
            <p:ph type="dt" sz="half" idx="2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1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80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/>
          <p:cNvSpPr>
            <a:spLocks noGrp="1"/>
          </p:cNvSpPr>
          <p:nvPr>
            <p:ph type="dt" sz="half" idx="2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0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1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it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5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250825" y="1628775"/>
            <a:ext cx="8642350" cy="4497389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26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 2/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251520" y="1624204"/>
            <a:ext cx="3600400" cy="45019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/>
          <a:lstStyle/>
          <a:p>
            <a:fld id="{47837F12-30DD-4ED5-9308-F0FC799BCF97}" type="datetime1">
              <a:rPr lang="nb-NO" smtClean="0"/>
              <a:t>19.06.2017</a:t>
            </a:fld>
            <a:endParaRPr lang="nb-NO" dirty="0"/>
          </a:p>
        </p:txBody>
      </p:sp>
      <p:sp>
        <p:nvSpPr>
          <p:cNvPr id="9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/>
          <a:lstStyle/>
          <a:p>
            <a:fld id="{A67513C0-5F9E-431D-A218-42A3D8B9E73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4067944" y="1628800"/>
            <a:ext cx="4824536" cy="450196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2" name="Plassholder for tit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380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2339752" y="1556792"/>
            <a:ext cx="6480720" cy="1056117"/>
          </a:xfrm>
        </p:spPr>
        <p:txBody>
          <a:bodyPr lIns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Forside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339752" y="2612909"/>
            <a:ext cx="6480720" cy="864097"/>
          </a:xfrm>
        </p:spPr>
        <p:txBody>
          <a:bodyPr lIns="0">
            <a:norm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7" name="Plassholder for dato 2"/>
          <p:cNvSpPr>
            <a:spLocks noGrp="1"/>
          </p:cNvSpPr>
          <p:nvPr>
            <p:ph type="dt" sz="half" idx="2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3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14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472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de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251520" y="1412776"/>
            <a:ext cx="5760640" cy="1056117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nb-NO" dirty="0" smtClean="0"/>
              <a:t>Forside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2468893"/>
            <a:ext cx="5760640" cy="864097"/>
          </a:xfrm>
        </p:spPr>
        <p:txBody>
          <a:bodyPr lIns="0"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11" name="Plassholder for dato 2"/>
          <p:cNvSpPr>
            <a:spLocks noGrp="1"/>
          </p:cNvSpPr>
          <p:nvPr>
            <p:ph type="dt" sz="half" idx="2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2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076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51520" y="2924944"/>
            <a:ext cx="8640960" cy="67550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51520" y="3886201"/>
            <a:ext cx="8640960" cy="4789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0" name="Plassholder for dato 2"/>
          <p:cNvSpPr>
            <a:spLocks noGrp="1"/>
          </p:cNvSpPr>
          <p:nvPr>
            <p:ph type="dt" sz="half" idx="2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1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1530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0" name="Plassholder for dato 2"/>
          <p:cNvSpPr>
            <a:spLocks noGrp="1"/>
          </p:cNvSpPr>
          <p:nvPr>
            <p:ph type="dt" sz="half" idx="2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1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217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1" y="4389107"/>
            <a:ext cx="8640959" cy="137986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1520" y="2906714"/>
            <a:ext cx="8640960" cy="14823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0" name="Plassholder for dato 2"/>
          <p:cNvSpPr>
            <a:spLocks noGrp="1"/>
          </p:cNvSpPr>
          <p:nvPr>
            <p:ph type="dt" sz="half" idx="2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1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2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507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1520" y="1556792"/>
            <a:ext cx="4245868" cy="50405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51520" y="2060848"/>
            <a:ext cx="4245868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7" y="1556792"/>
            <a:ext cx="4247453" cy="504056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7" y="2060848"/>
            <a:ext cx="4247453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Plassholder for tit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150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8640960" cy="4497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3" name="Plassholder for dato 2"/>
          <p:cNvSpPr>
            <a:spLocks noGrp="1"/>
          </p:cNvSpPr>
          <p:nvPr>
            <p:ph type="dt" sz="half" idx="2"/>
          </p:nvPr>
        </p:nvSpPr>
        <p:spPr>
          <a:xfrm>
            <a:off x="251520" y="6356351"/>
            <a:ext cx="144016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47837F12-30DD-4ED5-9308-F0FC799BCF97}" type="datetime1">
              <a:rPr lang="nb-NO" smtClean="0"/>
              <a:pPr/>
              <a:t>19.06.2017</a:t>
            </a:fld>
            <a:endParaRPr lang="nb-NO" dirty="0"/>
          </a:p>
        </p:txBody>
      </p:sp>
      <p:sp>
        <p:nvSpPr>
          <p:cNvPr id="14" name="Plassholder for bunntekst 3"/>
          <p:cNvSpPr>
            <a:spLocks noGrp="1"/>
          </p:cNvSpPr>
          <p:nvPr>
            <p:ph type="ftr" sz="quarter" idx="3"/>
          </p:nvPr>
        </p:nvSpPr>
        <p:spPr>
          <a:xfrm>
            <a:off x="1835696" y="6356351"/>
            <a:ext cx="418410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bunntekst</a:t>
            </a:r>
            <a:endParaRPr lang="nb-NO" dirty="0"/>
          </a:p>
        </p:txBody>
      </p:sp>
      <p:sp>
        <p:nvSpPr>
          <p:cNvPr id="1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6156176" y="6356351"/>
            <a:ext cx="504056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A67513C0-5F9E-431D-A218-42A3D8B9E73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>
            <a:off x="6458726" y="28963"/>
            <a:ext cx="2515634" cy="587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3" y="158681"/>
            <a:ext cx="2451060" cy="3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3" r:id="rId4"/>
    <p:sldLayoutId id="2147483662" r:id="rId5"/>
    <p:sldLayoutId id="2147483649" r:id="rId6"/>
    <p:sldLayoutId id="2147483650" r:id="rId7"/>
    <p:sldLayoutId id="2147483651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elsenorge.no/sjeldne-diagnoser" TargetMode="External"/><Relationship Id="rId3" Type="http://schemas.openxmlformats.org/officeDocument/2006/relationships/hyperlink" Target="https://www.sunnaas.no/fag-og-forskning/kompetansesentre-og-tjenester/trs-kompetansesenter-for-sjeldne-diagnoser/sjeldne-diagnoser/ryggmargsbrokk" TargetMode="External"/><Relationship Id="rId7" Type="http://schemas.openxmlformats.org/officeDocument/2006/relationships/hyperlink" Target="http://helsenorge.no/" TargetMode="External"/><Relationship Id="rId2" Type="http://schemas.openxmlformats.org/officeDocument/2006/relationships/hyperlink" Target="http://www.sunnaas.no/t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jelden.no/" TargetMode="External"/><Relationship Id="rId5" Type="http://schemas.openxmlformats.org/officeDocument/2006/relationships/hyperlink" Target="https://www.sunnaas.no/fag-og-forskning/kompetansesentre-og-tjenester/trs-kompetansesenter-for-sjeldne-diagnoser/sjeldne-diagnoser/ryggmargsbrokk/andre-nettsider-informasjon-og-forskning-om-ryggmargsbrokk" TargetMode="External"/><Relationship Id="rId4" Type="http://schemas.openxmlformats.org/officeDocument/2006/relationships/hyperlink" Target="https://www.sunnaas.no/fag-og-forskning/kompetansesentre-og-tjenester/trs-kompetansesenter-for-sjeldne-diagnoser/sjeldne-diagnoser/ryggmargsbrokk/referanser-til-medisinske-forhold-ved-ryggmargsbrok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nnaas.no/fag-og-forskning/kompetanse/digital-lering/webinar/overvekt-og-selvstendighet-hos-barn-og-unge-med-funksjonshemning" TargetMode="External"/><Relationship Id="rId2" Type="http://schemas.openxmlformats.org/officeDocument/2006/relationships/hyperlink" Target="https://www.sunnaas.no/fag-og-forskning/kompetansesentre-og-tjenester/trs-kompetansesenter-for-sjeldne-diagnoser/kurs-og-samlinger/e-le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LbmVcCq2Xg&amp;t=186s" TargetMode="External"/><Relationship Id="rId4" Type="http://schemas.openxmlformats.org/officeDocument/2006/relationships/hyperlink" Target="https://www.youtube.com/watch?v=LaZQyNem-6A&amp;t=141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nnaas.no/fag-og-forskning/kompetansesentre-og-tjenester/trs-kompetansesenter-for-sjeldne-diagnoser/sjeldne-diagnoser/ryggmargsbrokk/medisinsk-oppfolging-av-voksne-med-ryggmargsbrok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1600" y="2468894"/>
            <a:ext cx="6832430" cy="1344149"/>
          </a:xfrm>
        </p:spPr>
        <p:txBody>
          <a:bodyPr/>
          <a:lstStyle/>
          <a:p>
            <a:r>
              <a:rPr lang="nb-NO" dirty="0" err="1" smtClean="0"/>
              <a:t>Communication</a:t>
            </a:r>
            <a:r>
              <a:rPr lang="nb-NO" dirty="0" smtClean="0"/>
              <a:t> </a:t>
            </a:r>
            <a:r>
              <a:rPr lang="nb-NO" dirty="0" smtClean="0"/>
              <a:t>and </a:t>
            </a:r>
            <a:r>
              <a:rPr lang="nb-NO" dirty="0" err="1" smtClean="0"/>
              <a:t>information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Spina</a:t>
            </a:r>
            <a:r>
              <a:rPr lang="nb-NO" dirty="0" smtClean="0"/>
              <a:t> </a:t>
            </a:r>
            <a:r>
              <a:rPr lang="nb-NO" dirty="0" err="1" smtClean="0"/>
              <a:t>bifida</a:t>
            </a: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0" dirty="0" smtClean="0"/>
              <a:t>By Thale Hartmann</a:t>
            </a:r>
          </a:p>
          <a:p>
            <a:r>
              <a:rPr lang="nb-NO" b="0" dirty="0" smtClean="0"/>
              <a:t>E-mail: thale.hartmann@sunnaas.no</a:t>
            </a:r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28125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Target </a:t>
            </a:r>
            <a:r>
              <a:rPr lang="nb-NO" dirty="0" err="1" smtClean="0"/>
              <a:t>groups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People </a:t>
            </a:r>
            <a:r>
              <a:rPr lang="nb-NO" dirty="0" err="1" smtClean="0"/>
              <a:t>living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Spina</a:t>
            </a:r>
            <a:r>
              <a:rPr lang="nb-NO" dirty="0" smtClean="0"/>
              <a:t> </a:t>
            </a:r>
            <a:r>
              <a:rPr lang="nb-NO" dirty="0" err="1" smtClean="0"/>
              <a:t>Bifida</a:t>
            </a:r>
            <a:endParaRPr lang="nb-NO" dirty="0" smtClean="0"/>
          </a:p>
          <a:p>
            <a:r>
              <a:rPr lang="nb-NO" dirty="0" err="1" smtClean="0"/>
              <a:t>Parents</a:t>
            </a:r>
            <a:r>
              <a:rPr lang="nb-NO" dirty="0" smtClean="0"/>
              <a:t>, </a:t>
            </a:r>
            <a:r>
              <a:rPr lang="nb-NO" dirty="0" err="1" smtClean="0"/>
              <a:t>siblings</a:t>
            </a:r>
            <a:r>
              <a:rPr lang="nb-NO" dirty="0" smtClean="0"/>
              <a:t> and </a:t>
            </a:r>
            <a:r>
              <a:rPr lang="nb-NO" dirty="0" err="1" smtClean="0"/>
              <a:t>other</a:t>
            </a:r>
            <a:r>
              <a:rPr lang="nb-NO" dirty="0" smtClean="0"/>
              <a:t> </a:t>
            </a:r>
            <a:r>
              <a:rPr lang="nb-NO" dirty="0" err="1" smtClean="0"/>
              <a:t>family</a:t>
            </a:r>
            <a:endParaRPr lang="nb-NO" dirty="0" smtClean="0"/>
          </a:p>
          <a:p>
            <a:r>
              <a:rPr lang="nb-NO" dirty="0" smtClean="0"/>
              <a:t>Health </a:t>
            </a:r>
            <a:r>
              <a:rPr lang="nb-NO" dirty="0" err="1" smtClean="0"/>
              <a:t>professionals</a:t>
            </a:r>
            <a:r>
              <a:rPr lang="nb-NO" dirty="0" smtClean="0"/>
              <a:t>, </a:t>
            </a:r>
            <a:r>
              <a:rPr lang="nb-NO" dirty="0" err="1" smtClean="0"/>
              <a:t>both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caretakers and </a:t>
            </a:r>
            <a:r>
              <a:rPr lang="nb-NO" dirty="0" err="1" smtClean="0"/>
              <a:t>specialists</a:t>
            </a:r>
            <a:endParaRPr lang="nb-NO" dirty="0" smtClean="0"/>
          </a:p>
          <a:p>
            <a:r>
              <a:rPr lang="nb-NO" dirty="0" smtClean="0"/>
              <a:t>Teachers an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working</a:t>
            </a:r>
            <a:r>
              <a:rPr lang="nb-NO" dirty="0" smtClean="0"/>
              <a:t> in </a:t>
            </a:r>
            <a:r>
              <a:rPr lang="nb-NO" dirty="0" err="1" smtClean="0"/>
              <a:t>schools</a:t>
            </a:r>
            <a:endParaRPr lang="nb-NO" dirty="0" smtClean="0"/>
          </a:p>
          <a:p>
            <a:r>
              <a:rPr lang="nb-NO" dirty="0" err="1" smtClean="0"/>
              <a:t>Employees</a:t>
            </a:r>
            <a:r>
              <a:rPr lang="nb-NO" dirty="0" smtClean="0"/>
              <a:t> in </a:t>
            </a:r>
            <a:r>
              <a:rPr lang="nb-NO" dirty="0" err="1" smtClean="0"/>
              <a:t>social</a:t>
            </a:r>
            <a:r>
              <a:rPr lang="nb-NO" dirty="0" smtClean="0"/>
              <a:t> services</a:t>
            </a:r>
          </a:p>
          <a:p>
            <a:r>
              <a:rPr lang="nb-NO" dirty="0" err="1" smtClean="0"/>
              <a:t>Society</a:t>
            </a:r>
            <a:r>
              <a:rPr lang="nb-NO" dirty="0" smtClean="0"/>
              <a:t> in general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66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Websites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hlinkClick r:id="rId2"/>
              </a:rPr>
              <a:t>www.sunnaas.no/trs</a:t>
            </a:r>
            <a:endParaRPr lang="nb-NO" dirty="0" smtClean="0"/>
          </a:p>
          <a:p>
            <a:pPr lvl="1"/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Spina</a:t>
            </a:r>
            <a:r>
              <a:rPr lang="nb-NO" dirty="0" smtClean="0"/>
              <a:t> </a:t>
            </a:r>
            <a:r>
              <a:rPr lang="nb-NO" dirty="0" err="1" smtClean="0"/>
              <a:t>Bifida</a:t>
            </a:r>
            <a:r>
              <a:rPr lang="nb-NO" dirty="0"/>
              <a:t>: </a:t>
            </a:r>
            <a:r>
              <a:rPr lang="nb-NO" dirty="0">
                <a:hlinkClick r:id="rId3"/>
              </a:rPr>
              <a:t>https://</a:t>
            </a:r>
            <a:r>
              <a:rPr lang="nb-NO" dirty="0" smtClean="0">
                <a:hlinkClick r:id="rId3"/>
              </a:rPr>
              <a:t>www.sunnaas.no/fag-og-forskning/kompetansesentre-og-tjenester/trs-kompetansesenter-for-sjeldne-diagnoser/sjeldne-diagnoser/ryggmargsbrokk</a:t>
            </a:r>
            <a:endParaRPr lang="nb-NO" dirty="0" smtClean="0"/>
          </a:p>
          <a:p>
            <a:pPr lvl="1"/>
            <a:r>
              <a:rPr lang="nb-NO" dirty="0"/>
              <a:t>References: </a:t>
            </a:r>
            <a:r>
              <a:rPr lang="nb-NO" dirty="0">
                <a:hlinkClick r:id="rId4"/>
              </a:rPr>
              <a:t>https://</a:t>
            </a:r>
            <a:r>
              <a:rPr lang="nb-NO" dirty="0" smtClean="0">
                <a:hlinkClick r:id="rId4"/>
              </a:rPr>
              <a:t>www.sunnaas.no/fag-og-forskning/kompetansesentre-og-tjenester/trs-kompetansesenter-for-sjeldne-diagnoser/sjeldne-diagnoser/ryggmargsbrokk/referanser-til-medisinske-forhold-ved-ryggmargsbrokk</a:t>
            </a:r>
            <a:endParaRPr lang="nb-NO" dirty="0" smtClean="0"/>
          </a:p>
          <a:p>
            <a:pPr lvl="1"/>
            <a:r>
              <a:rPr lang="nb-NO" dirty="0" smtClean="0"/>
              <a:t>More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Spina</a:t>
            </a:r>
            <a:r>
              <a:rPr lang="nb-NO" dirty="0" smtClean="0"/>
              <a:t> </a:t>
            </a:r>
            <a:r>
              <a:rPr lang="nb-NO" dirty="0" err="1" smtClean="0"/>
              <a:t>Bifida</a:t>
            </a:r>
            <a:r>
              <a:rPr lang="nb-NO" dirty="0"/>
              <a:t>: </a:t>
            </a:r>
            <a:r>
              <a:rPr lang="nb-NO" dirty="0">
                <a:hlinkClick r:id="rId5"/>
              </a:rPr>
              <a:t>https://</a:t>
            </a:r>
            <a:r>
              <a:rPr lang="nb-NO" dirty="0" smtClean="0">
                <a:hlinkClick r:id="rId5"/>
              </a:rPr>
              <a:t>www.sunnaas.no/fag-og-forskning/kompetansesentre-og-tjenester/trs-kompetansesenter-for-sjeldne-diagnoser/sjeldne-diagnoser/ryggmargsbrokk/andre-nettsider-informasjon-og-forskning-om-ryggmargsbrokk</a:t>
            </a:r>
            <a:endParaRPr lang="nb-NO" dirty="0" smtClean="0"/>
          </a:p>
          <a:p>
            <a:r>
              <a:rPr lang="nb-NO" dirty="0" smtClean="0">
                <a:hlinkClick r:id="rId6"/>
              </a:rPr>
              <a:t>Sjelden.no</a:t>
            </a:r>
            <a:endParaRPr lang="nb-NO" dirty="0" smtClean="0"/>
          </a:p>
          <a:p>
            <a:r>
              <a:rPr lang="nb-NO" dirty="0" smtClean="0">
                <a:hlinkClick r:id="rId7"/>
              </a:rPr>
              <a:t>Helsenorge.no</a:t>
            </a:r>
            <a:endParaRPr lang="nb-NO" dirty="0" smtClean="0"/>
          </a:p>
          <a:p>
            <a:r>
              <a:rPr lang="nb-NO" dirty="0" smtClean="0">
                <a:hlinkClick r:id="rId8"/>
              </a:rPr>
              <a:t>Norwegian National </a:t>
            </a:r>
            <a:r>
              <a:rPr lang="nb-NO" dirty="0" err="1" smtClean="0">
                <a:hlinkClick r:id="rId8"/>
              </a:rPr>
              <a:t>Advisory</a:t>
            </a:r>
            <a:r>
              <a:rPr lang="nb-NO" dirty="0" smtClean="0">
                <a:hlinkClick r:id="rId8"/>
              </a:rPr>
              <a:t> Unit </a:t>
            </a:r>
            <a:r>
              <a:rPr lang="nb-NO" dirty="0" err="1" smtClean="0">
                <a:hlinkClick r:id="rId8"/>
              </a:rPr>
              <a:t>on</a:t>
            </a:r>
            <a:r>
              <a:rPr lang="nb-NO" dirty="0" smtClean="0">
                <a:hlinkClick r:id="rId8"/>
              </a:rPr>
              <a:t> Rare </a:t>
            </a:r>
            <a:r>
              <a:rPr lang="nb-NO" dirty="0" err="1" smtClean="0">
                <a:hlinkClick r:id="rId8"/>
              </a:rPr>
              <a:t>Disorders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378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Social</a:t>
            </a:r>
            <a:r>
              <a:rPr lang="nb-NO" dirty="0" smtClean="0"/>
              <a:t> media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>
          <a:xfrm>
            <a:off x="250825" y="1628776"/>
            <a:ext cx="8642350" cy="987904"/>
          </a:xfrm>
        </p:spPr>
        <p:txBody>
          <a:bodyPr/>
          <a:lstStyle/>
          <a:p>
            <a:r>
              <a:rPr lang="nb-NO" dirty="0" err="1" smtClean="0"/>
              <a:t>Facebook</a:t>
            </a:r>
            <a:endParaRPr lang="nb-NO" dirty="0" smtClean="0"/>
          </a:p>
          <a:p>
            <a:r>
              <a:rPr lang="nb-NO" dirty="0" err="1" smtClean="0"/>
              <a:t>Twitter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250825" y="250161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National </a:t>
            </a:r>
            <a:r>
              <a:rPr lang="nb-NO" dirty="0" err="1" smtClean="0"/>
              <a:t>help</a:t>
            </a:r>
            <a:r>
              <a:rPr lang="nb-NO" dirty="0" smtClean="0"/>
              <a:t> line </a:t>
            </a:r>
            <a:endParaRPr lang="nb-NO" dirty="0"/>
          </a:p>
        </p:txBody>
      </p:sp>
      <p:sp>
        <p:nvSpPr>
          <p:cNvPr id="5" name="Plassholder for tekst 2"/>
          <p:cNvSpPr txBox="1">
            <a:spLocks/>
          </p:cNvSpPr>
          <p:nvPr/>
        </p:nvSpPr>
        <p:spPr>
          <a:xfrm>
            <a:off x="251520" y="3240105"/>
            <a:ext cx="8642350" cy="987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dirty="0" err="1" smtClean="0"/>
              <a:t>Operated</a:t>
            </a:r>
            <a:r>
              <a:rPr lang="nb-NO" dirty="0"/>
              <a:t> </a:t>
            </a:r>
            <a:r>
              <a:rPr lang="nb-NO" dirty="0" smtClean="0"/>
              <a:t>by Norwegian National </a:t>
            </a:r>
            <a:r>
              <a:rPr lang="nb-NO" dirty="0" err="1" smtClean="0"/>
              <a:t>Advisory</a:t>
            </a:r>
            <a:r>
              <a:rPr lang="nb-NO" dirty="0" smtClean="0"/>
              <a:t> Unit </a:t>
            </a:r>
            <a:r>
              <a:rPr lang="nb-NO" dirty="0" err="1" smtClean="0"/>
              <a:t>on</a:t>
            </a:r>
            <a:r>
              <a:rPr lang="nb-NO" dirty="0" smtClean="0"/>
              <a:t> Rare </a:t>
            </a:r>
            <a:r>
              <a:rPr lang="nb-NO" dirty="0" err="1" smtClean="0"/>
              <a:t>Disorders</a:t>
            </a:r>
            <a:r>
              <a:rPr lang="nb-NO" dirty="0" smtClean="0"/>
              <a:t>: </a:t>
            </a:r>
            <a:r>
              <a:rPr lang="nb-NO" b="1" dirty="0" smtClean="0"/>
              <a:t>800 41 710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68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E-</a:t>
            </a:r>
            <a:r>
              <a:rPr lang="nb-NO" dirty="0" err="1" smtClean="0"/>
              <a:t>learning</a:t>
            </a:r>
            <a:r>
              <a:rPr lang="nb-NO" dirty="0" smtClean="0"/>
              <a:t> and </a:t>
            </a:r>
            <a:r>
              <a:rPr lang="nb-NO" dirty="0" err="1" smtClean="0"/>
              <a:t>movies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 smtClean="0"/>
              <a:t>E-</a:t>
            </a:r>
            <a:r>
              <a:rPr lang="nb-NO" dirty="0" err="1" smtClean="0"/>
              <a:t>learning</a:t>
            </a:r>
            <a:r>
              <a:rPr lang="nb-NO" dirty="0" smtClean="0"/>
              <a:t>: </a:t>
            </a:r>
            <a:r>
              <a:rPr lang="nb-NO" dirty="0" smtClean="0">
                <a:hlinkClick r:id="rId2"/>
              </a:rPr>
              <a:t>https</a:t>
            </a:r>
            <a:r>
              <a:rPr lang="nb-NO" dirty="0">
                <a:hlinkClick r:id="rId2"/>
              </a:rPr>
              <a:t>://</a:t>
            </a:r>
            <a:r>
              <a:rPr lang="nb-NO" dirty="0" smtClean="0">
                <a:hlinkClick r:id="rId2"/>
              </a:rPr>
              <a:t>www.sunnaas.no/fag-og-forskning/kompetansesentre-og-tjenester/trs-kompetansesenter-for-sjeldne-diagnoser/kurs-og-samlinger/e-lering</a:t>
            </a:r>
            <a:endParaRPr lang="nb-NO" dirty="0" smtClean="0"/>
          </a:p>
          <a:p>
            <a:r>
              <a:rPr lang="nb-NO" dirty="0" err="1" smtClean="0"/>
              <a:t>Webinar</a:t>
            </a:r>
            <a:r>
              <a:rPr lang="nb-NO" dirty="0"/>
              <a:t>: </a:t>
            </a:r>
            <a:r>
              <a:rPr lang="nb-NO" dirty="0">
                <a:hlinkClick r:id="rId3"/>
              </a:rPr>
              <a:t>https://</a:t>
            </a:r>
            <a:r>
              <a:rPr lang="nb-NO" dirty="0" smtClean="0">
                <a:hlinkClick r:id="rId3"/>
              </a:rPr>
              <a:t>www.sunnaas.no/fag-og-forskning/kompetanse/digital-lering/webinar/overvekt-og-selvstendighet-hos-barn-og-unge-med-funksjonshemning</a:t>
            </a:r>
            <a:endParaRPr lang="nb-NO" dirty="0" smtClean="0"/>
          </a:p>
          <a:p>
            <a:r>
              <a:rPr lang="nb-NO" dirty="0" smtClean="0"/>
              <a:t>Movies:</a:t>
            </a:r>
          </a:p>
          <a:p>
            <a:pPr lvl="1"/>
            <a:r>
              <a:rPr lang="nb-NO" dirty="0">
                <a:hlinkClick r:id="rId4"/>
              </a:rPr>
              <a:t>https://</a:t>
            </a:r>
            <a:r>
              <a:rPr lang="nb-NO" dirty="0" smtClean="0">
                <a:hlinkClick r:id="rId4"/>
              </a:rPr>
              <a:t>www.youtube.com/watch?v=LaZQyNem-6A&amp;t=141s</a:t>
            </a:r>
            <a:endParaRPr lang="nb-NO" dirty="0" smtClean="0"/>
          </a:p>
          <a:p>
            <a:pPr lvl="1"/>
            <a:r>
              <a:rPr lang="nb-NO" dirty="0">
                <a:hlinkClick r:id="rId5"/>
              </a:rPr>
              <a:t>https://</a:t>
            </a:r>
            <a:r>
              <a:rPr lang="nb-NO" dirty="0" smtClean="0">
                <a:hlinkClick r:id="rId5"/>
              </a:rPr>
              <a:t>www.youtube.com/watch?v=yLbmVcCq2Xg&amp;t=186s</a:t>
            </a:r>
            <a:endParaRPr lang="nb-NO" dirty="0"/>
          </a:p>
          <a:p>
            <a:pPr lvl="1"/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88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Print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/>
              <a:t>S</a:t>
            </a:r>
            <a:r>
              <a:rPr lang="nb-NO" dirty="0" err="1" smtClean="0"/>
              <a:t>pina</a:t>
            </a:r>
            <a:r>
              <a:rPr lang="nb-NO" dirty="0" smtClean="0"/>
              <a:t> </a:t>
            </a:r>
            <a:r>
              <a:rPr lang="nb-NO" dirty="0" err="1" smtClean="0"/>
              <a:t>Bifida</a:t>
            </a:r>
            <a:endParaRPr lang="nb-NO" dirty="0" smtClean="0"/>
          </a:p>
          <a:p>
            <a:r>
              <a:rPr lang="nb-NO" dirty="0" err="1" smtClean="0"/>
              <a:t>Newborn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Spina</a:t>
            </a:r>
            <a:r>
              <a:rPr lang="nb-NO" dirty="0" smtClean="0"/>
              <a:t> </a:t>
            </a:r>
            <a:r>
              <a:rPr lang="nb-NO" dirty="0" err="1" smtClean="0"/>
              <a:t>Bifda</a:t>
            </a:r>
            <a:endParaRPr lang="nb-NO" dirty="0" smtClean="0"/>
          </a:p>
          <a:p>
            <a:r>
              <a:rPr lang="nb-NO" dirty="0" err="1" smtClean="0"/>
              <a:t>Follow</a:t>
            </a:r>
            <a:r>
              <a:rPr lang="nb-NO" dirty="0" smtClean="0"/>
              <a:t> up guide for general </a:t>
            </a:r>
            <a:r>
              <a:rPr lang="nb-NO" dirty="0" err="1" smtClean="0"/>
              <a:t>practitioners</a:t>
            </a:r>
            <a:r>
              <a:rPr lang="nb-NO" dirty="0"/>
              <a:t>: </a:t>
            </a:r>
            <a:r>
              <a:rPr lang="nb-NO" dirty="0">
                <a:hlinkClick r:id="rId2"/>
              </a:rPr>
              <a:t>https://</a:t>
            </a:r>
            <a:r>
              <a:rPr lang="nb-NO" dirty="0" smtClean="0">
                <a:hlinkClick r:id="rId2"/>
              </a:rPr>
              <a:t>www.sunnaas.no/fag-og-forskning/kompetansesentre-og-tjenester/trs-kompetansesenter-for-sjeldne-diagnoser/sjeldne-diagnoser/ryggmargsbrokk/medisinsk-oppfolging-av-voksne-med-ryggmargsbrokk</a:t>
            </a:r>
            <a:endParaRPr lang="nb-NO" dirty="0" smtClean="0"/>
          </a:p>
          <a:p>
            <a:r>
              <a:rPr lang="nb-NO" dirty="0" err="1" smtClean="0"/>
              <a:t>Sexuality</a:t>
            </a:r>
            <a:r>
              <a:rPr lang="nb-NO" dirty="0" smtClean="0"/>
              <a:t> and </a:t>
            </a:r>
            <a:r>
              <a:rPr lang="nb-NO" dirty="0" err="1"/>
              <a:t>S</a:t>
            </a:r>
            <a:r>
              <a:rPr lang="nb-NO" dirty="0" err="1" smtClean="0"/>
              <a:t>pina</a:t>
            </a:r>
            <a:r>
              <a:rPr lang="nb-NO" dirty="0" smtClean="0"/>
              <a:t> </a:t>
            </a:r>
            <a:r>
              <a:rPr lang="nb-NO" dirty="0" err="1"/>
              <a:t>B</a:t>
            </a:r>
            <a:r>
              <a:rPr lang="nb-NO" dirty="0" err="1" smtClean="0"/>
              <a:t>ifida</a:t>
            </a:r>
            <a:r>
              <a:rPr lang="nb-NO" dirty="0" smtClean="0"/>
              <a:t>, </a:t>
            </a:r>
            <a:r>
              <a:rPr lang="nb-NO" dirty="0" err="1" smtClean="0"/>
              <a:t>short</a:t>
            </a:r>
            <a:r>
              <a:rPr lang="nb-NO" dirty="0" smtClean="0"/>
              <a:t> and </a:t>
            </a:r>
            <a:r>
              <a:rPr lang="nb-NO" dirty="0" err="1" smtClean="0"/>
              <a:t>long</a:t>
            </a:r>
            <a:r>
              <a:rPr lang="nb-NO" dirty="0" smtClean="0"/>
              <a:t> </a:t>
            </a:r>
            <a:r>
              <a:rPr lang="nb-NO" dirty="0" err="1" smtClean="0"/>
              <a:t>version</a:t>
            </a:r>
            <a:endParaRPr lang="nb-NO" dirty="0" smtClean="0"/>
          </a:p>
          <a:p>
            <a:r>
              <a:rPr lang="nb-NO" dirty="0" smtClean="0"/>
              <a:t>Drivers License</a:t>
            </a:r>
          </a:p>
          <a:p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endParaRPr lang="nb-NO" dirty="0" smtClean="0"/>
          </a:p>
          <a:p>
            <a:r>
              <a:rPr lang="nb-NO" dirty="0" err="1" smtClean="0"/>
              <a:t>Neurological</a:t>
            </a:r>
            <a:r>
              <a:rPr lang="nb-NO" dirty="0" smtClean="0"/>
              <a:t> </a:t>
            </a:r>
            <a:r>
              <a:rPr lang="nb-NO" dirty="0" err="1" smtClean="0"/>
              <a:t>follow</a:t>
            </a:r>
            <a:r>
              <a:rPr lang="nb-NO" dirty="0"/>
              <a:t> </a:t>
            </a:r>
            <a:r>
              <a:rPr lang="nb-NO" dirty="0" smtClean="0"/>
              <a:t>up</a:t>
            </a:r>
          </a:p>
          <a:p>
            <a:r>
              <a:rPr lang="nb-NO" dirty="0" err="1" smtClean="0"/>
              <a:t>Urinary</a:t>
            </a:r>
            <a:r>
              <a:rPr lang="nb-NO" dirty="0" smtClean="0"/>
              <a:t> </a:t>
            </a:r>
            <a:r>
              <a:rPr lang="nb-NO" dirty="0" err="1" smtClean="0"/>
              <a:t>tract</a:t>
            </a:r>
            <a:r>
              <a:rPr lang="nb-NO" dirty="0" smtClean="0"/>
              <a:t> : </a:t>
            </a:r>
            <a:r>
              <a:rPr lang="nb-NO" dirty="0" err="1" smtClean="0"/>
              <a:t>follow</a:t>
            </a:r>
            <a:r>
              <a:rPr lang="nb-NO" dirty="0" smtClean="0"/>
              <a:t> up</a:t>
            </a:r>
          </a:p>
          <a:p>
            <a:r>
              <a:rPr lang="nb-NO" dirty="0" err="1" smtClean="0"/>
              <a:t>Pressure</a:t>
            </a:r>
            <a:r>
              <a:rPr lang="nb-NO" dirty="0" smtClean="0"/>
              <a:t> </a:t>
            </a:r>
            <a:r>
              <a:rPr lang="nb-NO" dirty="0" err="1" smtClean="0"/>
              <a:t>sores</a:t>
            </a:r>
            <a:r>
              <a:rPr lang="nb-NO" dirty="0" smtClean="0"/>
              <a:t>: </a:t>
            </a:r>
            <a:r>
              <a:rPr lang="nb-NO" dirty="0" err="1" smtClean="0"/>
              <a:t>follow</a:t>
            </a:r>
            <a:r>
              <a:rPr lang="nb-NO" dirty="0" smtClean="0"/>
              <a:t> up</a:t>
            </a:r>
          </a:p>
        </p:txBody>
      </p:sp>
    </p:spTree>
    <p:extLst>
      <p:ext uri="{BB962C8B-B14F-4D97-AF65-F5344CB8AC3E}">
        <p14:creationId xmlns:p14="http://schemas.microsoft.com/office/powerpoint/2010/main" val="108131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naas TRS engelsk_standard">
  <a:themeElements>
    <a:clrScheme name="Sunnaas">
      <a:dk1>
        <a:srgbClr val="81A9E1"/>
      </a:dk1>
      <a:lt1>
        <a:sysClr val="window" lastClr="FFFFFF"/>
      </a:lt1>
      <a:dk2>
        <a:srgbClr val="003283"/>
      </a:dk2>
      <a:lt2>
        <a:srgbClr val="FFFFFF"/>
      </a:lt2>
      <a:accent1>
        <a:srgbClr val="84BD00"/>
      </a:accent1>
      <a:accent2>
        <a:srgbClr val="E3A610"/>
      </a:accent2>
      <a:accent3>
        <a:srgbClr val="839C8F"/>
      </a:accent3>
      <a:accent4>
        <a:srgbClr val="8D6A59"/>
      </a:accent4>
      <a:accent5>
        <a:srgbClr val="2F654A"/>
      </a:accent5>
      <a:accent6>
        <a:srgbClr val="9AA2AB"/>
      </a:accent6>
      <a:hlink>
        <a:srgbClr val="003283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Sunnaas TRS engelsk_standard</Template>
  <TotalTime>324</TotalTime>
  <Words>163</Words>
  <Application>Microsoft Office PowerPoint</Application>
  <PresentationFormat>Skjermfremvisning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7" baseType="lpstr">
      <vt:lpstr>Sunnaas TRS engelsk_standard</vt:lpstr>
      <vt:lpstr>Communication and information about Spina bifida </vt:lpstr>
      <vt:lpstr>Target groups</vt:lpstr>
      <vt:lpstr>Websites</vt:lpstr>
      <vt:lpstr>Social media</vt:lpstr>
      <vt:lpstr>E-learning and movies</vt:lpstr>
      <vt:lpstr>Print</vt:lpstr>
    </vt:vector>
  </TitlesOfParts>
  <Company>Helse Sør-Øst RHF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and information</dc:title>
  <dc:creator>thaleh</dc:creator>
  <cp:lastModifiedBy>thaleh</cp:lastModifiedBy>
  <cp:revision>7</cp:revision>
  <dcterms:created xsi:type="dcterms:W3CDTF">2017-06-15T09:54:30Z</dcterms:created>
  <dcterms:modified xsi:type="dcterms:W3CDTF">2017-06-19T09:39:04Z</dcterms:modified>
</cp:coreProperties>
</file>